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notesMasterIdLst>
    <p:notesMasterId r:id="rId19"/>
  </p:notesMasterIdLst>
  <p:sldIdLst>
    <p:sldId id="274" r:id="rId2"/>
    <p:sldId id="256" r:id="rId3"/>
    <p:sldId id="257" r:id="rId4"/>
    <p:sldId id="258" r:id="rId5"/>
    <p:sldId id="271" r:id="rId6"/>
    <p:sldId id="259" r:id="rId7"/>
    <p:sldId id="267" r:id="rId8"/>
    <p:sldId id="278" r:id="rId9"/>
    <p:sldId id="268" r:id="rId10"/>
    <p:sldId id="269" r:id="rId11"/>
    <p:sldId id="261" r:id="rId12"/>
    <p:sldId id="262" r:id="rId13"/>
    <p:sldId id="277" r:id="rId14"/>
    <p:sldId id="275" r:id="rId15"/>
    <p:sldId id="272" r:id="rId16"/>
    <p:sldId id="264" r:id="rId17"/>
    <p:sldId id="265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34" autoAdjust="0"/>
    <p:restoredTop sz="82335" autoAdjust="0"/>
  </p:normalViewPr>
  <p:slideViewPr>
    <p:cSldViewPr>
      <p:cViewPr varScale="1">
        <p:scale>
          <a:sx n="60" d="100"/>
          <a:sy n="60" d="100"/>
        </p:scale>
        <p:origin x="-165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F0B65D-6FE4-4B02-B95A-E382E9631FED}" type="datetimeFigureOut">
              <a:rPr lang="ru-RU" smtClean="0"/>
              <a:t>28.01.2013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DD97F2-05BA-479F-B984-C064A8AA09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07772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DD97F2-05BA-479F-B984-C064A8AA0908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41556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C32DA-536F-415D-8D26-984D162CFF41}" type="datetimeFigureOut">
              <a:rPr lang="ru-RU" smtClean="0"/>
              <a:t>28.01.2013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F72C-97C7-4B18-92D3-AEF9AB77A4EE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C32DA-536F-415D-8D26-984D162CFF41}" type="datetimeFigureOut">
              <a:rPr lang="ru-RU" smtClean="0"/>
              <a:t>28.01.2013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F72C-97C7-4B18-92D3-AEF9AB77A4E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C32DA-536F-415D-8D26-984D162CFF41}" type="datetimeFigureOut">
              <a:rPr lang="ru-RU" smtClean="0"/>
              <a:t>28.01.2013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F72C-97C7-4B18-92D3-AEF9AB77A4E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C32DA-536F-415D-8D26-984D162CFF41}" type="datetimeFigureOut">
              <a:rPr lang="ru-RU" smtClean="0"/>
              <a:t>28.01.2013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F72C-97C7-4B18-92D3-AEF9AB77A4EE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C32DA-536F-415D-8D26-984D162CFF41}" type="datetimeFigureOut">
              <a:rPr lang="ru-RU" smtClean="0"/>
              <a:t>28.01.2013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F72C-97C7-4B18-92D3-AEF9AB77A4E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C32DA-536F-415D-8D26-984D162CFF41}" type="datetimeFigureOut">
              <a:rPr lang="ru-RU" smtClean="0"/>
              <a:t>28.01.2013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F72C-97C7-4B18-92D3-AEF9AB77A4EE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C32DA-536F-415D-8D26-984D162CFF41}" type="datetimeFigureOut">
              <a:rPr lang="ru-RU" smtClean="0"/>
              <a:t>28.01.2013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F72C-97C7-4B18-92D3-AEF9AB77A4EE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C32DA-536F-415D-8D26-984D162CFF41}" type="datetimeFigureOut">
              <a:rPr lang="ru-RU" smtClean="0"/>
              <a:t>28.01.2013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F72C-97C7-4B18-92D3-AEF9AB77A4E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C32DA-536F-415D-8D26-984D162CFF41}" type="datetimeFigureOut">
              <a:rPr lang="ru-RU" smtClean="0"/>
              <a:t>28.01.2013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F72C-97C7-4B18-92D3-AEF9AB77A4E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C32DA-536F-415D-8D26-984D162CFF41}" type="datetimeFigureOut">
              <a:rPr lang="ru-RU" smtClean="0"/>
              <a:t>28.01.2013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F72C-97C7-4B18-92D3-AEF9AB77A4E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C32DA-536F-415D-8D26-984D162CFF41}" type="datetimeFigureOut">
              <a:rPr lang="ru-RU" smtClean="0"/>
              <a:t>28.01.2013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F72C-97C7-4B18-92D3-AEF9AB77A4EE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D76C32DA-536F-415D-8D26-984D162CFF41}" type="datetimeFigureOut">
              <a:rPr lang="ru-RU" smtClean="0"/>
              <a:t>28.01.2013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F3A1F72C-97C7-4B18-92D3-AEF9AB77A4EE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История\Desktop\Новая папка (2)\462406_600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16632"/>
            <a:ext cx="6624736" cy="6552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2267744" y="4165656"/>
            <a:ext cx="4968552" cy="1446550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ru-RU" sz="4400" dirty="0" smtClean="0"/>
              <a:t>   Обыкновенные</a:t>
            </a:r>
          </a:p>
          <a:p>
            <a:r>
              <a:rPr lang="ru-RU" sz="4400" dirty="0"/>
              <a:t> </a:t>
            </a:r>
            <a:r>
              <a:rPr lang="ru-RU" sz="4400" dirty="0" smtClean="0"/>
              <a:t>        дроби     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3501699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C:\Users\История\Desktop\Новая папка (2)\phoca_thumb_m_Yuriy_Kravets_07[1]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499" t="4364" r="15384" b="4711"/>
          <a:stretch/>
        </p:blipFill>
        <p:spPr bwMode="auto">
          <a:xfrm>
            <a:off x="179512" y="362607"/>
            <a:ext cx="5076497" cy="61170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" name="Прямоугольник 1"/>
              <p:cNvSpPr/>
              <p:nvPr/>
            </p:nvSpPr>
            <p:spPr>
              <a:xfrm>
                <a:off x="5256008" y="0"/>
                <a:ext cx="3887991" cy="403610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endParaRPr lang="ru-RU" dirty="0" smtClean="0">
                  <a:latin typeface="Calibri"/>
                  <a:ea typeface="Times New Roman"/>
                  <a:cs typeface="Times New Roman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endParaRPr lang="ru-RU" dirty="0">
                  <a:latin typeface="Calibri"/>
                  <a:ea typeface="Times New Roman"/>
                  <a:cs typeface="Times New Roman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endParaRPr lang="ru-RU" dirty="0" smtClean="0">
                  <a:latin typeface="Calibri"/>
                  <a:ea typeface="Times New Roman"/>
                  <a:cs typeface="Times New Roman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ru-RU" sz="4000" b="1" dirty="0" smtClean="0">
                    <a:latin typeface="Calibri"/>
                    <a:ea typeface="Times New Roman"/>
                    <a:cs typeface="Times New Roman"/>
                  </a:rPr>
                  <a:t>Решите </a:t>
                </a:r>
                <a:r>
                  <a:rPr lang="ru-RU" sz="4000" b="1" dirty="0">
                    <a:latin typeface="Calibri"/>
                    <a:ea typeface="Times New Roman"/>
                    <a:cs typeface="Times New Roman"/>
                  </a:rPr>
                  <a:t>уравнение:</a:t>
                </a:r>
                <a:endParaRPr lang="ru-RU" sz="4000" b="1" dirty="0">
                  <a:effectLst/>
                  <a:latin typeface="Calibri"/>
                  <a:ea typeface="Calibri"/>
                  <a:cs typeface="Times New Roman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14:m>
                  <m:oMath xmlns:m="http://schemas.openxmlformats.org/officeDocument/2006/math">
                    <m:f>
                      <m:fPr>
                        <m:ctrlPr>
                          <a:rPr lang="ru-RU" sz="4000" b="1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</m:ctrlPr>
                      </m:fPr>
                      <m:num>
                        <m:r>
                          <a:rPr lang="ru-RU" sz="4000" b="1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𝟓</m:t>
                        </m:r>
                      </m:num>
                      <m:den>
                        <m:r>
                          <a:rPr lang="ru-RU" sz="4000" b="1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𝟗</m:t>
                        </m:r>
                      </m:den>
                    </m:f>
                    <m:r>
                      <a:rPr lang="ru-RU" sz="4000" b="1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+</m:t>
                    </m:r>
                    <m:d>
                      <m:dPr>
                        <m:ctrlPr>
                          <a:rPr lang="ru-RU" sz="4000" b="1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</m:ctrlPr>
                      </m:dPr>
                      <m:e>
                        <m:r>
                          <a:rPr lang="ru-RU" sz="4000" b="1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х−</m:t>
                        </m:r>
                        <m:f>
                          <m:fPr>
                            <m:ctrlPr>
                              <a:rPr lang="ru-RU" sz="4000" b="1" i="1">
                                <a:effectLst/>
                                <a:latin typeface="Cambria Math"/>
                                <a:ea typeface="Times New Roman"/>
                                <a:cs typeface="Times New Roman"/>
                              </a:rPr>
                            </m:ctrlPr>
                          </m:fPr>
                          <m:num>
                            <m:r>
                              <a:rPr lang="ru-RU" sz="4000" b="1" i="1">
                                <a:effectLst/>
                                <a:latin typeface="Cambria Math"/>
                                <a:ea typeface="Times New Roman"/>
                                <a:cs typeface="Times New Roman"/>
                              </a:rPr>
                              <m:t>𝟐</m:t>
                            </m:r>
                          </m:num>
                          <m:den>
                            <m:r>
                              <a:rPr lang="ru-RU" sz="4000" b="1" i="1">
                                <a:effectLst/>
                                <a:latin typeface="Cambria Math"/>
                                <a:ea typeface="Times New Roman"/>
                                <a:cs typeface="Times New Roman"/>
                              </a:rPr>
                              <m:t>𝟗</m:t>
                            </m:r>
                          </m:den>
                        </m:f>
                      </m:e>
                    </m:d>
                    <m:r>
                      <a:rPr lang="ru-RU" sz="4000" b="1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=</m:t>
                    </m:r>
                    <m:f>
                      <m:fPr>
                        <m:ctrlPr>
                          <a:rPr lang="ru-RU" sz="4000" b="1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</m:ctrlPr>
                      </m:fPr>
                      <m:num>
                        <m:r>
                          <a:rPr lang="ru-RU" sz="4000" b="1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𝟕</m:t>
                        </m:r>
                      </m:num>
                      <m:den>
                        <m:r>
                          <a:rPr lang="ru-RU" sz="4000" b="1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𝟗</m:t>
                        </m:r>
                      </m:den>
                    </m:f>
                  </m:oMath>
                </a14:m>
                <a:r>
                  <a:rPr lang="ru-RU" sz="4000" b="1" dirty="0">
                    <a:effectLst/>
                    <a:latin typeface="Calibri"/>
                    <a:ea typeface="Times New Roman"/>
                    <a:cs typeface="Times New Roman"/>
                  </a:rPr>
                  <a:t>.</a:t>
                </a:r>
                <a:endParaRPr lang="ru-RU" sz="4000" b="1" dirty="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</mc:Choice>
        <mc:Fallback xmlns="">
          <p:sp>
            <p:nvSpPr>
              <p:cNvPr id="2" name="Прямоугольник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56008" y="0"/>
                <a:ext cx="3887991" cy="4036105"/>
              </a:xfrm>
              <a:prstGeom prst="rect">
                <a:avLst/>
              </a:prstGeom>
              <a:blipFill rotWithShape="1">
                <a:blip r:embed="rId3"/>
                <a:stretch>
                  <a:fillRect l="-5486" b="-211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128736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История\Desktop\Новая папка (2)\van_volk5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332656"/>
            <a:ext cx="8496944" cy="59046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8708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История\Desktop\Новая папка (2)\van_volk6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620688"/>
            <a:ext cx="5544616" cy="44644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" name="Прямоугольник 1"/>
              <p:cNvSpPr/>
              <p:nvPr/>
            </p:nvSpPr>
            <p:spPr>
              <a:xfrm>
                <a:off x="5724128" y="46674"/>
                <a:ext cx="3563888" cy="673447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ru-RU" dirty="0" smtClean="0">
                    <a:latin typeface="Calibri"/>
                    <a:ea typeface="Times New Roman"/>
                    <a:cs typeface="Times New Roman"/>
                  </a:rPr>
                  <a:t>  </a:t>
                </a:r>
                <a:r>
                  <a:rPr lang="ru-RU" sz="4000" b="1" dirty="0">
                    <a:latin typeface="Calibri"/>
                    <a:ea typeface="Times New Roman"/>
                    <a:cs typeface="Times New Roman"/>
                  </a:rPr>
                  <a:t>Иван Царевич проехал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000" b="1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</m:ctrlPr>
                      </m:fPr>
                      <m:num>
                        <m:r>
                          <a:rPr lang="ru-RU" sz="4000" b="1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𝟒</m:t>
                        </m:r>
                      </m:num>
                      <m:den>
                        <m:r>
                          <a:rPr lang="ru-RU" sz="4000" b="1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𝟗</m:t>
                        </m:r>
                      </m:den>
                    </m:f>
                  </m:oMath>
                </a14:m>
                <a:r>
                  <a:rPr lang="ru-RU" sz="4000" b="1" dirty="0">
                    <a:effectLst/>
                    <a:latin typeface="Calibri"/>
                    <a:ea typeface="Times New Roman"/>
                    <a:cs typeface="Times New Roman"/>
                  </a:rPr>
                  <a:t> всего намеченного пути. Какой длины весь </a:t>
                </a:r>
                <a:r>
                  <a:rPr lang="ru-RU" sz="4000" b="1" dirty="0" smtClean="0">
                    <a:effectLst/>
                    <a:latin typeface="Calibri"/>
                    <a:ea typeface="Times New Roman"/>
                    <a:cs typeface="Times New Roman"/>
                  </a:rPr>
                  <a:t>путь, если </a:t>
                </a:r>
                <a:r>
                  <a:rPr lang="ru-RU" sz="4000" b="1" dirty="0">
                    <a:effectLst/>
                    <a:latin typeface="Calibri"/>
                    <a:ea typeface="Times New Roman"/>
                    <a:cs typeface="Times New Roman"/>
                  </a:rPr>
                  <a:t>он </a:t>
                </a:r>
                <a:r>
                  <a:rPr lang="ru-RU" sz="4000" b="1" dirty="0" smtClean="0">
                    <a:effectLst/>
                    <a:latin typeface="Calibri"/>
                    <a:ea typeface="Times New Roman"/>
                    <a:cs typeface="Times New Roman"/>
                  </a:rPr>
                  <a:t>проехал           200 </a:t>
                </a:r>
                <a:r>
                  <a:rPr lang="ru-RU" sz="4000" b="1" dirty="0">
                    <a:effectLst/>
                    <a:latin typeface="Calibri"/>
                    <a:ea typeface="Times New Roman"/>
                    <a:cs typeface="Times New Roman"/>
                  </a:rPr>
                  <a:t>км ?</a:t>
                </a:r>
                <a:endParaRPr lang="ru-RU" sz="4000" b="1" dirty="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</mc:Choice>
        <mc:Fallback xmlns="">
          <p:sp>
            <p:nvSpPr>
              <p:cNvPr id="2" name="Прямоугольник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24128" y="46674"/>
                <a:ext cx="3563888" cy="6734472"/>
              </a:xfrm>
              <a:prstGeom prst="rect">
                <a:avLst/>
              </a:prstGeom>
              <a:blipFill rotWithShape="1">
                <a:blip r:embed="rId3"/>
                <a:stretch>
                  <a:fillRect l="-6154" t="-906" r="-4786" b="-298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20162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История\Desktop\Новая папка (2)\van_volk4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804" y="1778500"/>
            <a:ext cx="8208912" cy="49404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" name="Прямоугольник 2"/>
              <p:cNvSpPr/>
              <p:nvPr/>
            </p:nvSpPr>
            <p:spPr>
              <a:xfrm>
                <a:off x="0" y="0"/>
                <a:ext cx="9252520" cy="177850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ru-RU" sz="4000" b="1" dirty="0">
                    <a:solidFill>
                      <a:prstClr val="black"/>
                    </a:solidFill>
                    <a:latin typeface="Calibri"/>
                    <a:ea typeface="Times New Roman"/>
                    <a:cs typeface="Times New Roman"/>
                  </a:rPr>
                  <a:t>При каких значениях </a:t>
                </a:r>
                <a:r>
                  <a:rPr lang="en-US" sz="4000" b="1" dirty="0">
                    <a:solidFill>
                      <a:prstClr val="black"/>
                    </a:solidFill>
                    <a:latin typeface="Calibri"/>
                    <a:ea typeface="Times New Roman"/>
                    <a:cs typeface="Times New Roman"/>
                  </a:rPr>
                  <a:t>n </a:t>
                </a:r>
                <a:r>
                  <a:rPr lang="ru-RU" sz="4000" b="1" dirty="0">
                    <a:solidFill>
                      <a:prstClr val="black"/>
                    </a:solidFill>
                    <a:latin typeface="Calibri"/>
                    <a:ea typeface="Times New Roman"/>
                    <a:cs typeface="Times New Roman"/>
                  </a:rPr>
                  <a:t>дробь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000" b="1" i="1">
                            <a:solidFill>
                              <a:prstClr val="black"/>
                            </a:solidFill>
                            <a:latin typeface="Cambria Math"/>
                            <a:ea typeface="Times New Roman"/>
                            <a:cs typeface="Times New Roman"/>
                          </a:rPr>
                        </m:ctrlPr>
                      </m:fPr>
                      <m:num>
                        <m:r>
                          <a:rPr lang="ru-RU" sz="4000" b="1" i="1">
                            <a:solidFill>
                              <a:prstClr val="black"/>
                            </a:solidFill>
                            <a:latin typeface="Cambria Math"/>
                            <a:ea typeface="Times New Roman"/>
                            <a:cs typeface="Times New Roman"/>
                          </a:rPr>
                          <m:t>𝒏</m:t>
                        </m:r>
                        <m:r>
                          <a:rPr lang="ru-RU" sz="4000" b="1" i="1">
                            <a:solidFill>
                              <a:prstClr val="black"/>
                            </a:solidFill>
                            <a:latin typeface="Cambria Math"/>
                            <a:ea typeface="Times New Roman"/>
                            <a:cs typeface="Times New Roman"/>
                          </a:rPr>
                          <m:t>+</m:t>
                        </m:r>
                        <m:r>
                          <a:rPr lang="ru-RU" sz="4000" b="1" i="1">
                            <a:solidFill>
                              <a:prstClr val="black"/>
                            </a:solidFill>
                            <a:latin typeface="Cambria Math"/>
                            <a:ea typeface="Times New Roman"/>
                            <a:cs typeface="Times New Roman"/>
                          </a:rPr>
                          <m:t>𝟑</m:t>
                        </m:r>
                      </m:num>
                      <m:den>
                        <m:r>
                          <a:rPr lang="ru-RU" sz="4000" b="1" i="1">
                            <a:solidFill>
                              <a:prstClr val="black"/>
                            </a:solidFill>
                            <a:latin typeface="Cambria Math"/>
                            <a:ea typeface="Times New Roman"/>
                            <a:cs typeface="Times New Roman"/>
                          </a:rPr>
                          <m:t>𝟕</m:t>
                        </m:r>
                      </m:den>
                    </m:f>
                  </m:oMath>
                </a14:m>
                <a:r>
                  <a:rPr lang="ru-RU" sz="4000" b="1" dirty="0">
                    <a:solidFill>
                      <a:prstClr val="black"/>
                    </a:solidFill>
                    <a:latin typeface="Calibri"/>
                    <a:ea typeface="Times New Roman"/>
                    <a:cs typeface="Times New Roman"/>
                  </a:rPr>
                  <a:t> будет правильной, запишите эти дроби.</a:t>
                </a:r>
                <a:endParaRPr lang="ru-RU" sz="4000" b="1" dirty="0">
                  <a:solidFill>
                    <a:prstClr val="black"/>
                  </a:solidFill>
                  <a:latin typeface="Calibri"/>
                  <a:ea typeface="Calibri"/>
                  <a:cs typeface="Times New Roman"/>
                </a:endParaRPr>
              </a:p>
            </p:txBody>
          </p:sp>
        </mc:Choice>
        <mc:Fallback xmlns="">
          <p:sp>
            <p:nvSpPr>
              <p:cNvPr id="3" name="Прямоугольник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9252520" cy="1778500"/>
              </a:xfrm>
              <a:prstGeom prst="rect">
                <a:avLst/>
              </a:prstGeom>
              <a:blipFill rotWithShape="1">
                <a:blip r:embed="rId3"/>
                <a:stretch>
                  <a:fillRect l="-2306" r="-2174" b="-1369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502841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История\Desktop\Новая папка (2)\462675_600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59" y="188640"/>
            <a:ext cx="7632849" cy="6457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66421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1" name="Picture 3" descr="C:\Users\История\Desktop\Новая папка (2)\phoca_thumb_m_vityukarr_Ivan_TSarevich_i_serii_volk_08[1] - копия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829"/>
          <a:stretch/>
        </p:blipFill>
        <p:spPr bwMode="auto">
          <a:xfrm>
            <a:off x="0" y="692696"/>
            <a:ext cx="5297214" cy="51125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" name="Прямоугольник 1"/>
              <p:cNvSpPr/>
              <p:nvPr/>
            </p:nvSpPr>
            <p:spPr>
              <a:xfrm>
                <a:off x="5508104" y="0"/>
                <a:ext cx="3635896" cy="690426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ru-RU" dirty="0" smtClean="0">
                    <a:latin typeface="Calibri"/>
                    <a:ea typeface="Times New Roman"/>
                    <a:cs typeface="Times New Roman"/>
                  </a:rPr>
                  <a:t> </a:t>
                </a:r>
                <a:r>
                  <a:rPr lang="ru-RU" sz="4000" b="1" dirty="0">
                    <a:latin typeface="Calibri"/>
                    <a:ea typeface="Times New Roman"/>
                    <a:cs typeface="Times New Roman"/>
                  </a:rPr>
                  <a:t>Какие натуральные числа можно подставить вместо х, чтобы было верно неравенство</a:t>
                </a:r>
                <a:endParaRPr lang="ru-RU" sz="4000" b="1" dirty="0">
                  <a:effectLst/>
                  <a:latin typeface="Calibri"/>
                  <a:ea typeface="Calibri"/>
                  <a:cs typeface="Times New Roman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14:m>
                  <m:oMath xmlns:m="http://schemas.openxmlformats.org/officeDocument/2006/math">
                    <m:f>
                      <m:fPr>
                        <m:ctrlPr>
                          <a:rPr lang="ru-RU" sz="4000" b="1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</m:ctrlPr>
                      </m:fPr>
                      <m:num>
                        <m:r>
                          <a:rPr lang="ru-RU" sz="4000" b="1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𝟕</m:t>
                        </m:r>
                      </m:num>
                      <m:den>
                        <m:r>
                          <a:rPr lang="ru-RU" sz="4000" b="1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𝟏𝟑</m:t>
                        </m:r>
                      </m:den>
                    </m:f>
                    <m:r>
                      <a:rPr lang="ru-RU" sz="4000" b="1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&gt;</m:t>
                    </m:r>
                    <m:f>
                      <m:fPr>
                        <m:ctrlPr>
                          <a:rPr lang="ru-RU" sz="4000" b="1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</m:ctrlPr>
                      </m:fPr>
                      <m:num>
                        <m:r>
                          <a:rPr lang="ru-RU" sz="4000" b="1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х</m:t>
                        </m:r>
                      </m:num>
                      <m:den>
                        <m:r>
                          <a:rPr lang="ru-RU" sz="4000" b="1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𝟏𝟑</m:t>
                        </m:r>
                      </m:den>
                    </m:f>
                    <m:r>
                      <a:rPr lang="ru-RU" sz="4000" b="1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&gt;</m:t>
                    </m:r>
                    <m:f>
                      <m:fPr>
                        <m:ctrlPr>
                          <a:rPr lang="ru-RU" sz="4000" b="1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</m:ctrlPr>
                      </m:fPr>
                      <m:num>
                        <m:r>
                          <a:rPr lang="ru-RU" sz="4000" b="1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𝟒</m:t>
                        </m:r>
                      </m:num>
                      <m:den>
                        <m:r>
                          <a:rPr lang="ru-RU" sz="4000" b="1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𝟏𝟑</m:t>
                        </m:r>
                      </m:den>
                    </m:f>
                  </m:oMath>
                </a14:m>
                <a:r>
                  <a:rPr lang="ru-RU" sz="4000" b="1" dirty="0">
                    <a:effectLst/>
                    <a:latin typeface="Calibri"/>
                    <a:ea typeface="Times New Roman"/>
                    <a:cs typeface="Times New Roman"/>
                  </a:rPr>
                  <a:t>.</a:t>
                </a:r>
                <a:endParaRPr lang="ru-RU" sz="4000" b="1" dirty="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</mc:Choice>
        <mc:Fallback xmlns="">
          <p:sp>
            <p:nvSpPr>
              <p:cNvPr id="2" name="Прямоугольник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08104" y="0"/>
                <a:ext cx="3635896" cy="6904262"/>
              </a:xfrm>
              <a:prstGeom prst="rect">
                <a:avLst/>
              </a:prstGeom>
              <a:blipFill rotWithShape="1">
                <a:blip r:embed="rId3"/>
                <a:stretch>
                  <a:fillRect l="-6040" t="-883" b="-97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14765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4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Users\История\Desktop\Новая папка (2)\van_volk8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403" y="1242007"/>
            <a:ext cx="8028384" cy="55379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2" name="Прямоугольник 1"/>
              <p:cNvSpPr/>
              <p:nvPr/>
            </p:nvSpPr>
            <p:spPr>
              <a:xfrm>
                <a:off x="0" y="0"/>
                <a:ext cx="9144000" cy="124200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>
                  <a:spcAft>
                    <a:spcPts val="0"/>
                  </a:spcAft>
                </a:pPr>
                <a:r>
                  <a:rPr lang="ru-RU" sz="2800" dirty="0" smtClean="0">
                    <a:latin typeface="Times New Roman"/>
                    <a:ea typeface="Times New Roman"/>
                  </a:rPr>
                  <a:t>      </a:t>
                </a:r>
                <a:r>
                  <a:rPr lang="ru-RU" sz="2800" dirty="0" smtClean="0">
                    <a:latin typeface="Times New Roman"/>
                    <a:ea typeface="Times New Roman"/>
                  </a:rPr>
                  <a:t>              </a:t>
                </a:r>
                <a:r>
                  <a:rPr lang="ru-RU" sz="2400" dirty="0" smtClean="0">
                    <a:latin typeface="Times New Roman"/>
                    <a:ea typeface="Times New Roman"/>
                  </a:rPr>
                  <a:t>Назовите </a:t>
                </a:r>
                <a:r>
                  <a:rPr lang="ru-RU" sz="2400" dirty="0">
                    <a:latin typeface="Times New Roman"/>
                    <a:ea typeface="Times New Roman"/>
                  </a:rPr>
                  <a:t>числители и знаменатели </a:t>
                </a:r>
                <a:r>
                  <a:rPr lang="ru-RU" sz="2400" dirty="0" smtClean="0">
                    <a:latin typeface="Times New Roman"/>
                    <a:ea typeface="Times New Roman"/>
                  </a:rPr>
                  <a:t>дробей</a:t>
                </a:r>
                <a:endParaRPr lang="ru-RU" sz="2400" dirty="0">
                  <a:effectLst/>
                  <a:latin typeface="Times New Roman"/>
                  <a:ea typeface="Times New Roman"/>
                </a:endParaRPr>
              </a:p>
              <a:p>
                <a:pPr algn="just">
                  <a:spcAft>
                    <a:spcPts val="0"/>
                  </a:spcAft>
                </a:pPr>
                <a:r>
                  <a:rPr lang="ru-RU" sz="3600" b="1" dirty="0" smtClean="0">
                    <a:effectLst/>
                    <a:ea typeface="Times New Roman"/>
                  </a:rPr>
                  <a:t>       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3200" b="1" i="1">
                            <a:effectLst/>
                            <a:latin typeface="Cambria Math"/>
                            <a:ea typeface="Times New Roman"/>
                          </a:rPr>
                        </m:ctrlPr>
                      </m:fPr>
                      <m:num>
                        <m:r>
                          <a:rPr lang="ru-RU" sz="3200" b="1" i="1">
                            <a:effectLst/>
                            <a:latin typeface="Cambria Math"/>
                            <a:ea typeface="Times New Roman"/>
                          </a:rPr>
                          <m:t>𝟑</m:t>
                        </m:r>
                      </m:num>
                      <m:den>
                        <m:r>
                          <a:rPr lang="ru-RU" sz="3200" b="1" i="1">
                            <a:effectLst/>
                            <a:latin typeface="Cambria Math"/>
                            <a:ea typeface="Times New Roman"/>
                          </a:rPr>
                          <m:t>𝟏𝟗</m:t>
                        </m:r>
                      </m:den>
                    </m:f>
                    <m:r>
                      <a:rPr lang="ru-RU" sz="3200" b="1" i="1">
                        <a:effectLst/>
                        <a:latin typeface="Cambria Math"/>
                        <a:ea typeface="Times New Roman"/>
                      </a:rPr>
                      <m:t> ,</m:t>
                    </m:r>
                  </m:oMath>
                </a14:m>
                <a:r>
                  <a:rPr lang="ru-RU" sz="3200" b="1" dirty="0">
                    <a:effectLst/>
                    <a:latin typeface="Times New Roman"/>
                    <a:ea typeface="Times New Roman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3200" b="1" i="1">
                            <a:effectLst/>
                            <a:latin typeface="Cambria Math"/>
                            <a:ea typeface="Times New Roman"/>
                          </a:rPr>
                        </m:ctrlPr>
                      </m:fPr>
                      <m:num>
                        <m:r>
                          <a:rPr lang="ru-RU" sz="3200" b="1" i="1">
                            <a:effectLst/>
                            <a:latin typeface="Cambria Math"/>
                            <a:ea typeface="Times New Roman"/>
                          </a:rPr>
                          <m:t>𝟕</m:t>
                        </m:r>
                      </m:num>
                      <m:den>
                        <m:r>
                          <a:rPr lang="ru-RU" sz="3200" b="1" i="1">
                            <a:effectLst/>
                            <a:latin typeface="Cambria Math"/>
                            <a:ea typeface="Times New Roman"/>
                          </a:rPr>
                          <m:t>𝟏𝟖</m:t>
                        </m:r>
                      </m:den>
                    </m:f>
                    <m:r>
                      <a:rPr lang="ru-RU" sz="3200" b="1" i="1">
                        <a:effectLst/>
                        <a:latin typeface="Cambria Math"/>
                        <a:ea typeface="Times New Roman"/>
                      </a:rPr>
                      <m:t> ,   </m:t>
                    </m:r>
                    <m:f>
                      <m:fPr>
                        <m:ctrlPr>
                          <a:rPr lang="ru-RU" sz="3200" b="1" i="1">
                            <a:effectLst/>
                            <a:latin typeface="Cambria Math"/>
                            <a:ea typeface="Times New Roman"/>
                          </a:rPr>
                        </m:ctrlPr>
                      </m:fPr>
                      <m:num>
                        <m:r>
                          <a:rPr lang="ru-RU" sz="3200" b="1" i="1">
                            <a:effectLst/>
                            <a:latin typeface="Cambria Math"/>
                            <a:ea typeface="Times New Roman"/>
                          </a:rPr>
                          <m:t>𝟏𝟑</m:t>
                        </m:r>
                      </m:num>
                      <m:den>
                        <m:r>
                          <a:rPr lang="ru-RU" sz="3200" b="1" i="1">
                            <a:effectLst/>
                            <a:latin typeface="Cambria Math"/>
                            <a:ea typeface="Times New Roman"/>
                          </a:rPr>
                          <m:t>𝟏𝟕</m:t>
                        </m:r>
                      </m:den>
                    </m:f>
                    <m:r>
                      <a:rPr lang="ru-RU" sz="3200" b="1" i="1">
                        <a:effectLst/>
                        <a:latin typeface="Cambria Math"/>
                        <a:ea typeface="Times New Roman"/>
                      </a:rPr>
                      <m:t>  ,</m:t>
                    </m:r>
                  </m:oMath>
                </a14:m>
                <a:r>
                  <a:rPr lang="ru-RU" sz="3200" b="1" dirty="0">
                    <a:effectLst/>
                    <a:latin typeface="Times New Roman"/>
                    <a:ea typeface="Times New Roman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3200" b="1" i="1">
                            <a:effectLst/>
                            <a:latin typeface="Cambria Math"/>
                            <a:ea typeface="Times New Roman"/>
                          </a:rPr>
                        </m:ctrlPr>
                      </m:fPr>
                      <m:num>
                        <m:r>
                          <a:rPr lang="ru-RU" sz="3200" b="1" i="1">
                            <a:effectLst/>
                            <a:latin typeface="Cambria Math"/>
                            <a:ea typeface="Times New Roman"/>
                          </a:rPr>
                          <m:t>𝟓</m:t>
                        </m:r>
                      </m:num>
                      <m:den>
                        <m:r>
                          <a:rPr lang="ru-RU" sz="3200" b="1" i="1">
                            <a:effectLst/>
                            <a:latin typeface="Cambria Math"/>
                            <a:ea typeface="Times New Roman"/>
                          </a:rPr>
                          <m:t>𝟖</m:t>
                        </m:r>
                      </m:den>
                    </m:f>
                    <m:r>
                      <a:rPr lang="ru-RU" sz="3200" b="1" i="1">
                        <a:effectLst/>
                        <a:latin typeface="Cambria Math"/>
                        <a:ea typeface="Times New Roman"/>
                      </a:rPr>
                      <m:t>,</m:t>
                    </m:r>
                    <m:f>
                      <m:fPr>
                        <m:ctrlPr>
                          <a:rPr lang="ru-RU" sz="3200" b="1" i="1">
                            <a:effectLst/>
                            <a:latin typeface="Cambria Math"/>
                            <a:ea typeface="Times New Roman"/>
                          </a:rPr>
                        </m:ctrlPr>
                      </m:fPr>
                      <m:num>
                        <m:r>
                          <a:rPr lang="ru-RU" sz="3200" b="1" i="1">
                            <a:effectLst/>
                            <a:latin typeface="Cambria Math"/>
                            <a:ea typeface="Times New Roman"/>
                          </a:rPr>
                          <m:t>𝟏</m:t>
                        </m:r>
                      </m:num>
                      <m:den>
                        <m:r>
                          <a:rPr lang="ru-RU" sz="3200" b="1" i="1">
                            <a:effectLst/>
                            <a:latin typeface="Cambria Math"/>
                            <a:ea typeface="Times New Roman"/>
                          </a:rPr>
                          <m:t>𝟗</m:t>
                        </m:r>
                      </m:den>
                    </m:f>
                    <m:r>
                      <a:rPr lang="ru-RU" sz="3200" b="1" i="1">
                        <a:effectLst/>
                        <a:latin typeface="Cambria Math"/>
                        <a:ea typeface="Times New Roman"/>
                      </a:rPr>
                      <m:t>, </m:t>
                    </m:r>
                    <m:f>
                      <m:fPr>
                        <m:ctrlPr>
                          <a:rPr lang="ru-RU" sz="3200" b="1" i="1">
                            <a:effectLst/>
                            <a:latin typeface="Cambria Math"/>
                            <a:ea typeface="Times New Roman"/>
                          </a:rPr>
                        </m:ctrlPr>
                      </m:fPr>
                      <m:num>
                        <m:r>
                          <a:rPr lang="ru-RU" sz="3200" b="1" i="1">
                            <a:effectLst/>
                            <a:latin typeface="Cambria Math"/>
                            <a:ea typeface="Times New Roman"/>
                          </a:rPr>
                          <m:t>𝟏𝟕</m:t>
                        </m:r>
                      </m:num>
                      <m:den>
                        <m:r>
                          <a:rPr lang="ru-RU" sz="3200" b="1" i="1">
                            <a:effectLst/>
                            <a:latin typeface="Cambria Math"/>
                            <a:ea typeface="Times New Roman"/>
                          </a:rPr>
                          <m:t>𝟐𝟎</m:t>
                        </m:r>
                      </m:den>
                    </m:f>
                    <m:r>
                      <a:rPr lang="ru-RU" sz="3200" b="1" i="1">
                        <a:effectLst/>
                        <a:latin typeface="Cambria Math"/>
                        <a:ea typeface="Times New Roman"/>
                      </a:rPr>
                      <m:t> , </m:t>
                    </m:r>
                    <m:f>
                      <m:fPr>
                        <m:ctrlPr>
                          <a:rPr lang="ru-RU" sz="3200" b="1" i="1">
                            <a:effectLst/>
                            <a:latin typeface="Cambria Math"/>
                            <a:ea typeface="Times New Roman"/>
                          </a:rPr>
                        </m:ctrlPr>
                      </m:fPr>
                      <m:num>
                        <m:r>
                          <a:rPr lang="ru-RU" sz="3200" b="1" i="1">
                            <a:effectLst/>
                            <a:latin typeface="Cambria Math"/>
                            <a:ea typeface="Times New Roman"/>
                          </a:rPr>
                          <m:t>𝟏𝟏</m:t>
                        </m:r>
                      </m:num>
                      <m:den>
                        <m:r>
                          <a:rPr lang="ru-RU" sz="3200" b="1" i="1">
                            <a:effectLst/>
                            <a:latin typeface="Cambria Math"/>
                            <a:ea typeface="Times New Roman"/>
                          </a:rPr>
                          <m:t>𝟏𝟒</m:t>
                        </m:r>
                      </m:den>
                    </m:f>
                    <m:r>
                      <a:rPr lang="ru-RU" sz="3200" b="1" i="1">
                        <a:effectLst/>
                        <a:latin typeface="Cambria Math"/>
                        <a:ea typeface="Times New Roman"/>
                      </a:rPr>
                      <m:t> , </m:t>
                    </m:r>
                    <m:f>
                      <m:fPr>
                        <m:ctrlPr>
                          <a:rPr lang="ru-RU" sz="3200" b="1" i="1">
                            <a:effectLst/>
                            <a:latin typeface="Cambria Math"/>
                            <a:ea typeface="Times New Roman"/>
                          </a:rPr>
                        </m:ctrlPr>
                      </m:fPr>
                      <m:num>
                        <m:r>
                          <a:rPr lang="ru-RU" sz="3200" b="1" i="1">
                            <a:effectLst/>
                            <a:latin typeface="Cambria Math"/>
                            <a:ea typeface="Times New Roman"/>
                          </a:rPr>
                          <m:t>𝟗</m:t>
                        </m:r>
                      </m:num>
                      <m:den>
                        <m:r>
                          <a:rPr lang="ru-RU" sz="3200" b="1" i="1">
                            <a:effectLst/>
                            <a:latin typeface="Cambria Math"/>
                            <a:ea typeface="Times New Roman"/>
                          </a:rPr>
                          <m:t>𝟏𝟐</m:t>
                        </m:r>
                      </m:den>
                    </m:f>
                    <m:r>
                      <a:rPr lang="ru-RU" sz="3200" b="1" i="1">
                        <a:effectLst/>
                        <a:latin typeface="Cambria Math"/>
                        <a:ea typeface="Times New Roman"/>
                      </a:rPr>
                      <m:t> .</m:t>
                    </m:r>
                  </m:oMath>
                </a14:m>
                <a:r>
                  <a:rPr lang="ru-RU" sz="3200" b="1" dirty="0">
                    <a:effectLst/>
                    <a:latin typeface="Times New Roman"/>
                    <a:ea typeface="Times New Roman"/>
                  </a:rPr>
                  <a:t> </a:t>
                </a:r>
                <a:endParaRPr lang="ru-RU" sz="3200" dirty="0">
                  <a:effectLst/>
                  <a:latin typeface="Times New Roman"/>
                  <a:ea typeface="Times New Roman"/>
                </a:endParaRPr>
              </a:p>
            </p:txBody>
          </p:sp>
        </mc:Choice>
        <mc:Fallback>
          <p:sp>
            <p:nvSpPr>
              <p:cNvPr id="2" name="Прямоугольник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9144000" cy="1242007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15387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Users\История\Desktop\Новая папка (2)\van_volk9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97730"/>
            <a:ext cx="5184576" cy="6741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089797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История\Desktop\Новая папка (2)\van_volk1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481" y="764704"/>
            <a:ext cx="8640960" cy="52565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48704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История\Desktop\Новая папка (2)\phoca_thumb_m_Stanislav_Kovalev_09[1]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60"/>
          <a:stretch/>
        </p:blipFill>
        <p:spPr bwMode="auto">
          <a:xfrm>
            <a:off x="96316" y="405215"/>
            <a:ext cx="4922289" cy="60993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" name="Прямоугольник 2"/>
              <p:cNvSpPr/>
              <p:nvPr/>
            </p:nvSpPr>
            <p:spPr>
              <a:xfrm>
                <a:off x="5018606" y="0"/>
                <a:ext cx="4125394" cy="652351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endParaRPr lang="ru-RU" sz="4000" b="1" dirty="0" smtClean="0">
                  <a:latin typeface="Calibri"/>
                  <a:ea typeface="Calibri"/>
                  <a:cs typeface="Times New Roman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ru-RU" sz="4000" b="1" dirty="0" smtClean="0">
                    <a:latin typeface="Calibri"/>
                    <a:ea typeface="Calibri"/>
                    <a:cs typeface="Times New Roman"/>
                  </a:rPr>
                  <a:t>Расположите </a:t>
                </a:r>
                <a:r>
                  <a:rPr lang="ru-RU" sz="4000" b="1" dirty="0">
                    <a:latin typeface="Calibri"/>
                    <a:ea typeface="Calibri"/>
                    <a:cs typeface="Times New Roman"/>
                  </a:rPr>
                  <a:t>числа в порядке возрастания, а затем в порядке убывания:                             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000" b="1" i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</m:ctrlPr>
                      </m:fPr>
                      <m:num>
                        <m:r>
                          <a:rPr lang="ru-RU" sz="4000" b="1" i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𝟑</m:t>
                        </m:r>
                      </m:num>
                      <m:den>
                        <m:r>
                          <a:rPr lang="ru-RU" sz="4000" b="1" i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𝟏𝟗</m:t>
                        </m:r>
                      </m:den>
                    </m:f>
                    <m:r>
                      <a:rPr lang="ru-RU" sz="4000" b="1" i="1">
                        <a:effectLst/>
                        <a:latin typeface="Cambria Math"/>
                        <a:ea typeface="Calibri"/>
                        <a:cs typeface="Times New Roman"/>
                      </a:rPr>
                      <m:t> ,</m:t>
                    </m:r>
                  </m:oMath>
                </a14:m>
                <a:r>
                  <a:rPr lang="ru-RU" sz="4000" b="1" dirty="0">
                    <a:effectLst/>
                    <a:latin typeface="Calibri"/>
                    <a:ea typeface="Calibri"/>
                    <a:cs typeface="Times New Roman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000" b="1" i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</m:ctrlPr>
                      </m:fPr>
                      <m:num>
                        <m:r>
                          <a:rPr lang="ru-RU" sz="4000" b="1" i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𝟕</m:t>
                        </m:r>
                      </m:num>
                      <m:den>
                        <m:r>
                          <a:rPr lang="ru-RU" sz="4000" b="1" i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𝟏𝟗</m:t>
                        </m:r>
                      </m:den>
                    </m:f>
                    <m:r>
                      <a:rPr lang="ru-RU" sz="4000" b="1" i="1">
                        <a:effectLst/>
                        <a:latin typeface="Cambria Math"/>
                        <a:ea typeface="Calibri"/>
                        <a:cs typeface="Times New Roman"/>
                      </a:rPr>
                      <m:t> ,   </m:t>
                    </m:r>
                    <m:f>
                      <m:fPr>
                        <m:ctrlPr>
                          <a:rPr lang="ru-RU" sz="4000" b="1" i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</m:ctrlPr>
                      </m:fPr>
                      <m:num>
                        <m:r>
                          <a:rPr lang="ru-RU" sz="4000" b="1" i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𝟏𝟑</m:t>
                        </m:r>
                      </m:num>
                      <m:den>
                        <m:r>
                          <a:rPr lang="ru-RU" sz="4000" b="1" i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𝟏𝟗</m:t>
                        </m:r>
                      </m:den>
                    </m:f>
                    <m:r>
                      <a:rPr lang="ru-RU" sz="4000" b="1" i="1">
                        <a:effectLst/>
                        <a:latin typeface="Cambria Math"/>
                        <a:ea typeface="Calibri"/>
                        <a:cs typeface="Times New Roman"/>
                      </a:rPr>
                      <m:t>  ,</m:t>
                    </m:r>
                  </m:oMath>
                </a14:m>
                <a:r>
                  <a:rPr lang="ru-RU" sz="4000" b="1" dirty="0">
                    <a:effectLst/>
                    <a:latin typeface="Calibri"/>
                    <a:ea typeface="Times New Roman"/>
                    <a:cs typeface="Times New Roman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000" b="1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</m:ctrlPr>
                      </m:fPr>
                      <m:num>
                        <m:r>
                          <a:rPr lang="ru-RU" sz="4000" b="1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𝟓</m:t>
                        </m:r>
                      </m:num>
                      <m:den>
                        <m:r>
                          <a:rPr lang="ru-RU" sz="4000" b="1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𝟏𝟗</m:t>
                        </m:r>
                      </m:den>
                    </m:f>
                    <m:r>
                      <a:rPr lang="ru-RU" sz="4000" b="1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,</m:t>
                    </m:r>
                    <m:f>
                      <m:fPr>
                        <m:ctrlPr>
                          <a:rPr lang="ru-RU" sz="4000" b="1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</m:ctrlPr>
                      </m:fPr>
                      <m:num>
                        <m:r>
                          <a:rPr lang="ru-RU" sz="4000" b="1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𝟏</m:t>
                        </m:r>
                      </m:num>
                      <m:den>
                        <m:r>
                          <a:rPr lang="ru-RU" sz="4000" b="1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𝟏𝟗</m:t>
                        </m:r>
                      </m:den>
                    </m:f>
                    <m:r>
                      <a:rPr lang="ru-RU" sz="4000" b="1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, </m:t>
                    </m:r>
                    <m:f>
                      <m:fPr>
                        <m:ctrlPr>
                          <a:rPr lang="ru-RU" sz="4000" b="1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</m:ctrlPr>
                      </m:fPr>
                      <m:num>
                        <m:r>
                          <a:rPr lang="ru-RU" sz="4000" b="1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𝟏𝟕</m:t>
                        </m:r>
                      </m:num>
                      <m:den>
                        <m:r>
                          <a:rPr lang="ru-RU" sz="4000" b="1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𝟏𝟗</m:t>
                        </m:r>
                      </m:den>
                    </m:f>
                    <m:r>
                      <a:rPr lang="ru-RU" sz="4000" b="1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 , </m:t>
                    </m:r>
                    <m:f>
                      <m:fPr>
                        <m:ctrlPr>
                          <a:rPr lang="ru-RU" sz="4000" b="1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</m:ctrlPr>
                      </m:fPr>
                      <m:num>
                        <m:r>
                          <a:rPr lang="ru-RU" sz="4000" b="1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𝟏𝟏</m:t>
                        </m:r>
                      </m:num>
                      <m:den>
                        <m:r>
                          <a:rPr lang="ru-RU" sz="4000" b="1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𝟏𝟗</m:t>
                        </m:r>
                      </m:den>
                    </m:f>
                    <m:r>
                      <a:rPr lang="ru-RU" sz="4000" b="1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 , </m:t>
                    </m:r>
                    <m:f>
                      <m:fPr>
                        <m:ctrlPr>
                          <a:rPr lang="ru-RU" sz="4000" b="1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</m:ctrlPr>
                      </m:fPr>
                      <m:num>
                        <m:r>
                          <a:rPr lang="ru-RU" sz="4000" b="1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𝟗</m:t>
                        </m:r>
                      </m:num>
                      <m:den>
                        <m:r>
                          <a:rPr lang="ru-RU" sz="4000" b="1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𝟏𝟗</m:t>
                        </m:r>
                      </m:den>
                    </m:f>
                    <m:r>
                      <a:rPr lang="ru-RU" sz="4000" b="1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 .</m:t>
                    </m:r>
                  </m:oMath>
                </a14:m>
                <a:r>
                  <a:rPr lang="ru-RU" sz="4000" b="1" dirty="0">
                    <a:effectLst/>
                    <a:latin typeface="Calibri"/>
                    <a:ea typeface="Times New Roman"/>
                    <a:cs typeface="Times New Roman"/>
                  </a:rPr>
                  <a:t> </a:t>
                </a:r>
                <a:endParaRPr lang="ru-RU" sz="4000" b="1" dirty="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</mc:Choice>
        <mc:Fallback xmlns="">
          <p:sp>
            <p:nvSpPr>
              <p:cNvPr id="3" name="Прямоугольник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18606" y="0"/>
                <a:ext cx="4125394" cy="6523517"/>
              </a:xfrm>
              <a:prstGeom prst="rect">
                <a:avLst/>
              </a:prstGeom>
              <a:blipFill rotWithShape="1">
                <a:blip r:embed="rId3"/>
                <a:stretch>
                  <a:fillRect l="-5170" r="-6587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10138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История\Desktop\Новая папка (2)\van_volk2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357" y="188640"/>
            <a:ext cx="4602667" cy="6408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" name="Прямоугольник 1"/>
              <p:cNvSpPr/>
              <p:nvPr/>
            </p:nvSpPr>
            <p:spPr>
              <a:xfrm>
                <a:off x="4788024" y="0"/>
                <a:ext cx="4355975" cy="654256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ru-RU" sz="4000" b="1" dirty="0">
                    <a:latin typeface="Calibri"/>
                    <a:ea typeface="Times New Roman"/>
                    <a:cs typeface="Times New Roman"/>
                  </a:rPr>
                  <a:t>Сравните числа: </a:t>
                </a:r>
                <a:endParaRPr lang="ru-RU" sz="4000" b="1" dirty="0">
                  <a:effectLst/>
                  <a:latin typeface="Calibri"/>
                  <a:ea typeface="Calibri"/>
                  <a:cs typeface="Times New Roman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ru-RU" sz="4000" b="1" dirty="0" smtClean="0">
                    <a:effectLst/>
                    <a:latin typeface="Calibri"/>
                    <a:ea typeface="Times New Roman"/>
                    <a:cs typeface="Times New Roman"/>
                  </a:rPr>
                  <a:t>  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000" b="1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</m:ctrlPr>
                      </m:fPr>
                      <m:num>
                        <m:r>
                          <a:rPr lang="ru-RU" sz="4000" b="1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𝟕</m:t>
                        </m:r>
                      </m:num>
                      <m:den>
                        <m:r>
                          <a:rPr lang="ru-RU" sz="4000" b="1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𝟏𝟏</m:t>
                        </m:r>
                      </m:den>
                    </m:f>
                    <m:r>
                      <a:rPr lang="ru-RU" sz="4000" b="1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 и </m:t>
                    </m:r>
                    <m:f>
                      <m:fPr>
                        <m:ctrlPr>
                          <a:rPr lang="ru-RU" sz="4000" b="1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</m:ctrlPr>
                      </m:fPr>
                      <m:num>
                        <m:r>
                          <a:rPr lang="ru-RU" sz="4000" b="1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𝟗</m:t>
                        </m:r>
                      </m:num>
                      <m:den>
                        <m:r>
                          <a:rPr lang="ru-RU" sz="4000" b="1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𝟏𝟏</m:t>
                        </m:r>
                      </m:den>
                    </m:f>
                    <m:r>
                      <a:rPr lang="ru-RU" sz="4000" b="1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 ,</m:t>
                    </m:r>
                  </m:oMath>
                </a14:m>
                <a:endParaRPr lang="ru-RU" sz="4000" b="1" dirty="0" smtClean="0">
                  <a:effectLst/>
                  <a:latin typeface="Calibri"/>
                  <a:ea typeface="Times New Roman"/>
                  <a:cs typeface="Times New Roman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ru-RU" sz="4000" b="1" dirty="0">
                    <a:effectLst/>
                    <a:latin typeface="Calibri"/>
                    <a:ea typeface="Times New Roman"/>
                    <a:cs typeface="Times New Roman"/>
                  </a:rPr>
                  <a:t> </a:t>
                </a:r>
                <a:r>
                  <a:rPr lang="ru-RU" sz="4000" b="1" dirty="0" smtClean="0">
                    <a:effectLst/>
                    <a:latin typeface="Calibri"/>
                    <a:ea typeface="Times New Roman"/>
                    <a:cs typeface="Times New Roman"/>
                  </a:rPr>
                  <a:t>  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000" b="1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</m:ctrlPr>
                      </m:fPr>
                      <m:num>
                        <m:r>
                          <a:rPr lang="ru-RU" sz="4000" b="1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𝟒</m:t>
                        </m:r>
                      </m:num>
                      <m:den>
                        <m:r>
                          <a:rPr lang="ru-RU" sz="4000" b="1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𝟓</m:t>
                        </m:r>
                      </m:den>
                    </m:f>
                  </m:oMath>
                </a14:m>
                <a:r>
                  <a:rPr lang="ru-RU" sz="4000" b="1" dirty="0">
                    <a:effectLst/>
                    <a:latin typeface="Calibri"/>
                    <a:ea typeface="Times New Roman"/>
                    <a:cs typeface="Times New Roman"/>
                  </a:rPr>
                  <a:t>  и 1,  </a:t>
                </a:r>
                <a:endParaRPr lang="ru-RU" sz="4000" b="1" dirty="0" smtClean="0">
                  <a:effectLst/>
                  <a:latin typeface="Calibri"/>
                  <a:ea typeface="Times New Roman"/>
                  <a:cs typeface="Times New Roman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ru-RU" sz="4000" b="1" dirty="0" smtClean="0">
                    <a:effectLst/>
                    <a:latin typeface="Calibri"/>
                    <a:ea typeface="Times New Roman"/>
                    <a:cs typeface="Times New Roman"/>
                  </a:rPr>
                  <a:t>  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000" b="1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</m:ctrlPr>
                      </m:fPr>
                      <m:num>
                        <m:r>
                          <a:rPr lang="ru-RU" sz="4000" b="1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𝟏𝟐</m:t>
                        </m:r>
                      </m:num>
                      <m:den>
                        <m:r>
                          <a:rPr lang="ru-RU" sz="4000" b="1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𝟏𝟕</m:t>
                        </m:r>
                      </m:den>
                    </m:f>
                    <m:r>
                      <a:rPr lang="ru-RU" sz="4000" b="1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 и </m:t>
                    </m:r>
                    <m:f>
                      <m:fPr>
                        <m:ctrlPr>
                          <a:rPr lang="ru-RU" sz="4000" b="1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</m:ctrlPr>
                      </m:fPr>
                      <m:num>
                        <m:r>
                          <a:rPr lang="ru-RU" sz="4000" b="1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𝟑</m:t>
                        </m:r>
                      </m:num>
                      <m:den>
                        <m:r>
                          <a:rPr lang="ru-RU" sz="4000" b="1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𝟏𝟕</m:t>
                        </m:r>
                      </m:den>
                    </m:f>
                    <m:r>
                      <a:rPr lang="ru-RU" sz="4000" b="1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 ,</m:t>
                    </m:r>
                  </m:oMath>
                </a14:m>
                <a:endParaRPr lang="ru-RU" sz="4000" b="1" dirty="0" smtClean="0">
                  <a:effectLst/>
                  <a:latin typeface="Calibri"/>
                  <a:ea typeface="Times New Roman"/>
                  <a:cs typeface="Times New Roman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ru-RU" sz="4000" b="1" dirty="0" smtClean="0">
                    <a:effectLst/>
                    <a:latin typeface="Calibri"/>
                    <a:ea typeface="Times New Roman"/>
                    <a:cs typeface="Times New Roman"/>
                  </a:rPr>
                  <a:t>   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000" b="1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</m:ctrlPr>
                      </m:fPr>
                      <m:num>
                        <m:r>
                          <a:rPr lang="ru-RU" sz="4000" b="1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𝟗</m:t>
                        </m:r>
                      </m:num>
                      <m:den>
                        <m:r>
                          <a:rPr lang="ru-RU" sz="4000" b="1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𝟒</m:t>
                        </m:r>
                      </m:den>
                    </m:f>
                    <m:r>
                      <a:rPr lang="ru-RU" sz="4000" b="1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 и </m:t>
                    </m:r>
                    <m:r>
                      <a:rPr lang="ru-RU" sz="4000" b="1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𝟏</m:t>
                    </m:r>
                    <m:r>
                      <a:rPr lang="ru-RU" sz="4000" b="1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,</m:t>
                    </m:r>
                  </m:oMath>
                </a14:m>
                <a:r>
                  <a:rPr lang="ru-RU" sz="4000" b="1" dirty="0">
                    <a:effectLst/>
                    <a:latin typeface="Calibri"/>
                    <a:ea typeface="Times New Roman"/>
                    <a:cs typeface="Times New Roman"/>
                  </a:rPr>
                  <a:t>   </a:t>
                </a:r>
                <a:endParaRPr lang="ru-RU" sz="4000" b="1" dirty="0" smtClean="0">
                  <a:effectLst/>
                  <a:latin typeface="Calibri"/>
                  <a:ea typeface="Times New Roman"/>
                  <a:cs typeface="Times New Roman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ru-RU" sz="4000" b="1" dirty="0" smtClean="0">
                    <a:effectLst/>
                    <a:latin typeface="Calibri"/>
                    <a:ea typeface="Times New Roman"/>
                    <a:cs typeface="Times New Roman"/>
                  </a:rPr>
                  <a:t>   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000" b="1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</m:ctrlPr>
                      </m:fPr>
                      <m:num>
                        <m:r>
                          <a:rPr lang="ru-RU" sz="4000" b="1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𝟖</m:t>
                        </m:r>
                      </m:num>
                      <m:den>
                        <m:r>
                          <a:rPr lang="ru-RU" sz="4000" b="1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𝟒</m:t>
                        </m:r>
                      </m:den>
                    </m:f>
                    <m:r>
                      <a:rPr lang="ru-RU" sz="4000" b="1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 и </m:t>
                    </m:r>
                    <m:f>
                      <m:fPr>
                        <m:ctrlPr>
                          <a:rPr lang="ru-RU" sz="4000" b="1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</m:ctrlPr>
                      </m:fPr>
                      <m:num>
                        <m:r>
                          <a:rPr lang="ru-RU" sz="4000" b="1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𝟔</m:t>
                        </m:r>
                      </m:num>
                      <m:den>
                        <m:r>
                          <a:rPr lang="ru-RU" sz="4000" b="1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𝟑</m:t>
                        </m:r>
                      </m:den>
                    </m:f>
                    <m:r>
                      <a:rPr lang="ru-RU" sz="4000" b="1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. </m:t>
                    </m:r>
                  </m:oMath>
                </a14:m>
                <a:r>
                  <a:rPr lang="ru-RU" sz="4000" b="1" dirty="0">
                    <a:effectLst/>
                    <a:latin typeface="Calibri"/>
                    <a:ea typeface="Times New Roman"/>
                    <a:cs typeface="Times New Roman"/>
                  </a:rPr>
                  <a:t>  </a:t>
                </a:r>
                <a:endParaRPr lang="ru-RU" sz="4000" b="1" dirty="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</mc:Choice>
        <mc:Fallback xmlns="">
          <p:sp>
            <p:nvSpPr>
              <p:cNvPr id="2" name="Прямоугольник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88024" y="0"/>
                <a:ext cx="4355975" cy="6542560"/>
              </a:xfrm>
              <a:prstGeom prst="rect">
                <a:avLst/>
              </a:prstGeom>
              <a:blipFill rotWithShape="1">
                <a:blip r:embed="rId3"/>
                <a:stretch>
                  <a:fillRect l="-4895" t="-93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450513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Users\История\Desktop\Новая папка (2)\phoca_thumb_m_bilibin_28_ob_Ivane_Careviche_ZHarptice_i_serom_volke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32809"/>
            <a:ext cx="5487281" cy="5184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" name="Прямоугольник 1"/>
              <p:cNvSpPr/>
              <p:nvPr/>
            </p:nvSpPr>
            <p:spPr>
              <a:xfrm>
                <a:off x="5508104" y="0"/>
                <a:ext cx="3635896" cy="480054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ru-RU" sz="4000" dirty="0" smtClean="0">
                    <a:latin typeface="Calibri"/>
                    <a:ea typeface="Times New Roman"/>
                    <a:cs typeface="Times New Roman"/>
                  </a:rPr>
                  <a:t>    </a:t>
                </a: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ru-RU" sz="4000" b="1" dirty="0" smtClean="0">
                    <a:latin typeface="Calibri"/>
                    <a:ea typeface="Times New Roman"/>
                    <a:cs typeface="Times New Roman"/>
                  </a:rPr>
                  <a:t>    Выполните </a:t>
                </a: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ru-RU" sz="4000" b="1" dirty="0">
                    <a:latin typeface="Calibri"/>
                    <a:ea typeface="Times New Roman"/>
                    <a:cs typeface="Times New Roman"/>
                  </a:rPr>
                  <a:t> </a:t>
                </a:r>
                <a:r>
                  <a:rPr lang="ru-RU" sz="4000" b="1" dirty="0" smtClean="0">
                    <a:latin typeface="Calibri"/>
                    <a:ea typeface="Times New Roman"/>
                    <a:cs typeface="Times New Roman"/>
                  </a:rPr>
                  <a:t>    действия:     </a:t>
                </a:r>
                <a:endParaRPr lang="ru-RU" sz="4000" b="1" dirty="0">
                  <a:effectLst/>
                  <a:latin typeface="Calibri"/>
                  <a:ea typeface="Calibri"/>
                  <a:cs typeface="Times New Roman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ru-RU" sz="4000" b="1" dirty="0" smtClean="0">
                    <a:effectLst/>
                    <a:ea typeface="Calibri"/>
                    <a:cs typeface="Times New Roman"/>
                  </a:rPr>
                  <a:t>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000" b="1" i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</m:ctrlPr>
                      </m:fPr>
                      <m:num>
                        <m:r>
                          <a:rPr lang="ru-RU" sz="4000" b="1" i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𝟏𝟏</m:t>
                        </m:r>
                      </m:num>
                      <m:den>
                        <m:r>
                          <a:rPr lang="ru-RU" sz="4000" b="1" i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𝟐𝟕</m:t>
                        </m:r>
                      </m:den>
                    </m:f>
                    <m:r>
                      <a:rPr lang="ru-RU" sz="4000" b="1" i="1">
                        <a:effectLst/>
                        <a:latin typeface="Cambria Math"/>
                        <a:ea typeface="Calibri"/>
                        <a:cs typeface="Times New Roman"/>
                      </a:rPr>
                      <m:t>+</m:t>
                    </m:r>
                    <m:f>
                      <m:fPr>
                        <m:ctrlPr>
                          <a:rPr lang="ru-RU" sz="4000" b="1" i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</m:ctrlPr>
                      </m:fPr>
                      <m:num>
                        <m:r>
                          <a:rPr lang="ru-RU" sz="4000" b="1" i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𝟏𝟑</m:t>
                        </m:r>
                      </m:num>
                      <m:den>
                        <m:r>
                          <a:rPr lang="ru-RU" sz="4000" b="1" i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𝟐𝟕</m:t>
                        </m:r>
                      </m:den>
                    </m:f>
                    <m:r>
                      <a:rPr lang="ru-RU" sz="4000" b="1" i="1">
                        <a:effectLst/>
                        <a:latin typeface="Cambria Math"/>
                        <a:ea typeface="Calibri"/>
                        <a:cs typeface="Times New Roman"/>
                      </a:rPr>
                      <m:t>−</m:t>
                    </m:r>
                    <m:f>
                      <m:fPr>
                        <m:ctrlPr>
                          <a:rPr lang="ru-RU" sz="4000" b="1" i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</m:ctrlPr>
                      </m:fPr>
                      <m:num>
                        <m:r>
                          <a:rPr lang="ru-RU" sz="4000" b="1" i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𝟓</m:t>
                        </m:r>
                      </m:num>
                      <m:den>
                        <m:r>
                          <a:rPr lang="ru-RU" sz="4000" b="1" i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𝟐𝟕</m:t>
                        </m:r>
                      </m:den>
                    </m:f>
                  </m:oMath>
                </a14:m>
                <a:r>
                  <a:rPr lang="ru-RU" sz="4000" b="1" dirty="0">
                    <a:effectLst/>
                    <a:latin typeface="Calibri"/>
                    <a:ea typeface="Times New Roman"/>
                    <a:cs typeface="Times New Roman"/>
                  </a:rPr>
                  <a:t>;</a:t>
                </a:r>
                <a:endParaRPr lang="ru-RU" sz="4000" b="1" dirty="0" smtClean="0">
                  <a:effectLst/>
                  <a:latin typeface="Calibri"/>
                  <a:ea typeface="Times New Roman"/>
                  <a:cs typeface="Times New Roman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ru-RU" sz="4000" b="1" dirty="0" smtClean="0">
                    <a:effectLst/>
                    <a:latin typeface="Calibri"/>
                    <a:ea typeface="Times New Roman"/>
                    <a:cs typeface="Times New Roman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000" b="1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</m:ctrlPr>
                      </m:fPr>
                      <m:num>
                        <m:r>
                          <a:rPr lang="ru-RU" sz="4000" b="1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𝟏𝟖</m:t>
                        </m:r>
                      </m:num>
                      <m:den>
                        <m:r>
                          <a:rPr lang="ru-RU" sz="4000" b="1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𝟏𝟗</m:t>
                        </m:r>
                      </m:den>
                    </m:f>
                    <m:r>
                      <a:rPr lang="ru-RU" sz="4000" b="1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−</m:t>
                    </m:r>
                    <m:d>
                      <m:dPr>
                        <m:ctrlPr>
                          <a:rPr lang="ru-RU" sz="4000" b="1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ru-RU" sz="4000" b="1" i="1">
                                <a:effectLst/>
                                <a:latin typeface="Cambria Math"/>
                                <a:ea typeface="Times New Roman"/>
                                <a:cs typeface="Times New Roman"/>
                              </a:rPr>
                            </m:ctrlPr>
                          </m:fPr>
                          <m:num>
                            <m:r>
                              <a:rPr lang="ru-RU" sz="4000" b="1" i="1">
                                <a:effectLst/>
                                <a:latin typeface="Cambria Math"/>
                                <a:ea typeface="Times New Roman"/>
                                <a:cs typeface="Times New Roman"/>
                              </a:rPr>
                              <m:t>𝟖</m:t>
                            </m:r>
                          </m:num>
                          <m:den>
                            <m:r>
                              <a:rPr lang="ru-RU" sz="4000" b="1" i="1">
                                <a:effectLst/>
                                <a:latin typeface="Cambria Math"/>
                                <a:ea typeface="Times New Roman"/>
                                <a:cs typeface="Times New Roman"/>
                              </a:rPr>
                              <m:t>𝟏𝟗</m:t>
                            </m:r>
                          </m:den>
                        </m:f>
                        <m:r>
                          <a:rPr lang="ru-RU" sz="4000" b="1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+</m:t>
                        </m:r>
                        <m:f>
                          <m:fPr>
                            <m:ctrlPr>
                              <a:rPr lang="ru-RU" sz="4000" b="1" i="1">
                                <a:effectLst/>
                                <a:latin typeface="Cambria Math"/>
                                <a:ea typeface="Times New Roman"/>
                                <a:cs typeface="Times New Roman"/>
                              </a:rPr>
                            </m:ctrlPr>
                          </m:fPr>
                          <m:num>
                            <m:r>
                              <a:rPr lang="ru-RU" sz="4000" b="1" i="1">
                                <a:effectLst/>
                                <a:latin typeface="Cambria Math"/>
                                <a:ea typeface="Times New Roman"/>
                                <a:cs typeface="Times New Roman"/>
                              </a:rPr>
                              <m:t>𝟕</m:t>
                            </m:r>
                          </m:num>
                          <m:den>
                            <m:r>
                              <a:rPr lang="ru-RU" sz="4000" b="1" i="1">
                                <a:effectLst/>
                                <a:latin typeface="Cambria Math"/>
                                <a:ea typeface="Times New Roman"/>
                                <a:cs typeface="Times New Roman"/>
                              </a:rPr>
                              <m:t>𝟏𝟗</m:t>
                            </m:r>
                          </m:den>
                        </m:f>
                      </m:e>
                    </m:d>
                    <m:r>
                      <a:rPr lang="ru-RU" sz="4000" b="1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.</m:t>
                    </m:r>
                  </m:oMath>
                </a14:m>
                <a:r>
                  <a:rPr lang="ru-RU" sz="4000" b="1" dirty="0">
                    <a:effectLst/>
                    <a:latin typeface="Calibri"/>
                    <a:ea typeface="Times New Roman"/>
                    <a:cs typeface="Times New Roman"/>
                  </a:rPr>
                  <a:t> </a:t>
                </a:r>
                <a:endParaRPr lang="ru-RU" sz="4000" b="1" dirty="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</mc:Choice>
        <mc:Fallback xmlns="">
          <p:sp>
            <p:nvSpPr>
              <p:cNvPr id="2" name="Прямоугольник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08104" y="0"/>
                <a:ext cx="3635896" cy="4800545"/>
              </a:xfrm>
              <a:prstGeom prst="rect">
                <a:avLst/>
              </a:prstGeom>
              <a:blipFill rotWithShape="1">
                <a:blip r:embed="rId3"/>
                <a:stretch>
                  <a:fillRect r="-201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623610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История\Desktop\Новая папка (2)\van_volk3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60648"/>
            <a:ext cx="8640960" cy="6408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919201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C:\Users\История\Desktop\Новая папка (2)\phoca_thumb_m_ivan_carevich_i_ser_volk_002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0704" y="548680"/>
            <a:ext cx="7440108" cy="55446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517036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История\Desktop\Новая папка (2)\phoca_thumb_m_Yuriy_Kravets_05[1]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663" t="13329" r="15648" b="4956"/>
          <a:stretch/>
        </p:blipFill>
        <p:spPr bwMode="auto">
          <a:xfrm>
            <a:off x="179512" y="404664"/>
            <a:ext cx="4392488" cy="57430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" name="Прямоугольник 1"/>
              <p:cNvSpPr/>
              <p:nvPr/>
            </p:nvSpPr>
            <p:spPr>
              <a:xfrm>
                <a:off x="4716016" y="116632"/>
                <a:ext cx="4427984" cy="522072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endParaRPr lang="ru-RU" dirty="0" smtClean="0">
                  <a:latin typeface="Calibri"/>
                  <a:ea typeface="Times New Roman"/>
                  <a:cs typeface="Times New Roman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endParaRPr lang="ru-RU" dirty="0">
                  <a:latin typeface="Calibri"/>
                  <a:ea typeface="Times New Roman"/>
                  <a:cs typeface="Times New Roman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ru-RU" sz="4800" b="1" dirty="0" smtClean="0">
                    <a:latin typeface="Calibri"/>
                    <a:ea typeface="Times New Roman"/>
                    <a:cs typeface="Times New Roman"/>
                  </a:rPr>
                  <a:t>Решите </a:t>
                </a:r>
                <a:r>
                  <a:rPr lang="ru-RU" sz="4800" b="1" dirty="0">
                    <a:latin typeface="Calibri"/>
                    <a:ea typeface="Times New Roman"/>
                    <a:cs typeface="Times New Roman"/>
                  </a:rPr>
                  <a:t>уравнения:                                                                                                                                 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800" b="1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</m:ctrlPr>
                      </m:fPr>
                      <m:num>
                        <m:r>
                          <a:rPr lang="ru-RU" sz="4800" b="1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𝟕</m:t>
                        </m:r>
                      </m:num>
                      <m:den>
                        <m:r>
                          <a:rPr lang="ru-RU" sz="4800" b="1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𝟏𝟓</m:t>
                        </m:r>
                      </m:den>
                    </m:f>
                    <m:r>
                      <a:rPr lang="ru-RU" sz="4800" b="1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+х=</m:t>
                    </m:r>
                    <m:f>
                      <m:fPr>
                        <m:ctrlPr>
                          <a:rPr lang="ru-RU" sz="4800" b="1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</m:ctrlPr>
                      </m:fPr>
                      <m:num>
                        <m:r>
                          <a:rPr lang="ru-RU" sz="4800" b="1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𝟏𝟑</m:t>
                        </m:r>
                      </m:num>
                      <m:den>
                        <m:r>
                          <a:rPr lang="ru-RU" sz="4800" b="1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𝟏𝟓</m:t>
                        </m:r>
                      </m:den>
                    </m:f>
                    <m:r>
                      <a:rPr lang="ru-RU" sz="4800" b="1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;</m:t>
                    </m:r>
                  </m:oMath>
                </a14:m>
                <a:r>
                  <a:rPr lang="ru-RU" sz="4800" b="1" dirty="0">
                    <a:effectLst/>
                    <a:latin typeface="Calibri"/>
                    <a:ea typeface="Times New Roman"/>
                    <a:cs typeface="Times New Roman"/>
                  </a:rPr>
                  <a:t>  </a:t>
                </a:r>
                <a:endParaRPr lang="ru-RU" sz="4800" b="1" dirty="0">
                  <a:effectLst/>
                  <a:latin typeface="Calibri"/>
                  <a:ea typeface="Calibri"/>
                  <a:cs typeface="Times New Roman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ru-RU" sz="4800" b="1" dirty="0">
                    <a:effectLst/>
                    <a:latin typeface="Calibri"/>
                    <a:ea typeface="Times New Roman"/>
                    <a:cs typeface="Times New Roman"/>
                  </a:rPr>
                  <a:t>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800" b="1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</m:ctrlPr>
                      </m:fPr>
                      <m:num>
                        <m:r>
                          <a:rPr lang="ru-RU" sz="4800" b="1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𝟐𝟎</m:t>
                        </m:r>
                      </m:num>
                      <m:den>
                        <m:r>
                          <a:rPr lang="ru-RU" sz="4800" b="1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𝟐𝟏</m:t>
                        </m:r>
                      </m:den>
                    </m:f>
                    <m:r>
                      <a:rPr lang="ru-RU" sz="4800" b="1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−х=</m:t>
                    </m:r>
                    <m:f>
                      <m:fPr>
                        <m:ctrlPr>
                          <a:rPr lang="ru-RU" sz="4800" b="1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</m:ctrlPr>
                      </m:fPr>
                      <m:num>
                        <m:r>
                          <a:rPr lang="ru-RU" sz="4800" b="1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𝟕</m:t>
                        </m:r>
                      </m:num>
                      <m:den>
                        <m:r>
                          <a:rPr lang="ru-RU" sz="4800" b="1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𝟐𝟏</m:t>
                        </m:r>
                      </m:den>
                    </m:f>
                    <m:r>
                      <a:rPr lang="ru-RU" sz="4800" b="1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.</m:t>
                    </m:r>
                  </m:oMath>
                </a14:m>
                <a:r>
                  <a:rPr lang="ru-RU" sz="4800" b="1" dirty="0" smtClean="0">
                    <a:effectLst/>
                    <a:latin typeface="Calibri"/>
                    <a:ea typeface="Calibri"/>
                    <a:cs typeface="Times New Roman"/>
                  </a:rPr>
                  <a:t> </a:t>
                </a:r>
                <a:endParaRPr lang="ru-RU" sz="4800" b="1" dirty="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</mc:Choice>
        <mc:Fallback xmlns="">
          <p:sp>
            <p:nvSpPr>
              <p:cNvPr id="2" name="Прямоугольник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16016" y="116632"/>
                <a:ext cx="4427984" cy="5220725"/>
              </a:xfrm>
              <a:prstGeom prst="rect">
                <a:avLst/>
              </a:prstGeom>
              <a:blipFill rotWithShape="1">
                <a:blip r:embed="rId3"/>
                <a:stretch>
                  <a:fillRect l="-6336" r="-33705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770034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C:\Users\История\Desktop\Новая папка (2)\phoca_thumb_m_Yuriy_Kravets_04[1]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612" t="6219" r="15729" b="4481"/>
          <a:stretch/>
        </p:blipFill>
        <p:spPr bwMode="auto">
          <a:xfrm>
            <a:off x="179512" y="332656"/>
            <a:ext cx="4608512" cy="62646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" name="Прямоугольник 1"/>
              <p:cNvSpPr/>
              <p:nvPr/>
            </p:nvSpPr>
            <p:spPr>
              <a:xfrm>
                <a:off x="4788024" y="0"/>
                <a:ext cx="4355976" cy="634487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ru-RU" sz="4000" b="1" dirty="0">
                    <a:latin typeface="Calibri"/>
                    <a:ea typeface="Times New Roman"/>
                    <a:cs typeface="Times New Roman"/>
                  </a:rPr>
                  <a:t>Сухой компот состоит из яблок, слив и груш. Сколько кг груш в 27 кг компота, если яблоки составляют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000" b="1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</m:ctrlPr>
                      </m:fPr>
                      <m:num>
                        <m:r>
                          <a:rPr lang="ru-RU" sz="4000" b="1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𝟒</m:t>
                        </m:r>
                      </m:num>
                      <m:den>
                        <m:r>
                          <a:rPr lang="ru-RU" sz="4000" b="1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𝟗</m:t>
                        </m:r>
                      </m:den>
                    </m:f>
                    <m:r>
                      <a:rPr lang="ru-RU" sz="4000" b="1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 </m:t>
                    </m:r>
                  </m:oMath>
                </a14:m>
                <a:r>
                  <a:rPr lang="ru-RU" sz="4000" b="1" dirty="0">
                    <a:effectLst/>
                    <a:latin typeface="Calibri"/>
                    <a:ea typeface="Times New Roman"/>
                    <a:cs typeface="Times New Roman"/>
                  </a:rPr>
                  <a:t>этой массы, а сливы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000" b="1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</m:ctrlPr>
                      </m:fPr>
                      <m:num>
                        <m:r>
                          <a:rPr lang="ru-RU" sz="4000" b="1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𝟏</m:t>
                        </m:r>
                      </m:num>
                      <m:den>
                        <m:r>
                          <a:rPr lang="ru-RU" sz="4000" b="1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𝟗</m:t>
                        </m:r>
                      </m:den>
                    </m:f>
                  </m:oMath>
                </a14:m>
                <a:r>
                  <a:rPr lang="ru-RU" sz="4000" b="1" dirty="0">
                    <a:effectLst/>
                    <a:latin typeface="Calibri"/>
                    <a:ea typeface="Times New Roman"/>
                    <a:cs typeface="Times New Roman"/>
                  </a:rPr>
                  <a:t> ?</a:t>
                </a:r>
                <a:endParaRPr lang="ru-RU" sz="4000" b="1" dirty="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</mc:Choice>
        <mc:Fallback xmlns="">
          <p:sp>
            <p:nvSpPr>
              <p:cNvPr id="2" name="Прямоугольник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88024" y="0"/>
                <a:ext cx="4355976" cy="6344878"/>
              </a:xfrm>
              <a:prstGeom prst="rect">
                <a:avLst/>
              </a:prstGeom>
              <a:blipFill rotWithShape="1">
                <a:blip r:embed="rId3"/>
                <a:stretch>
                  <a:fillRect l="-4895" t="-961" r="-4196" b="-182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83542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450</TotalTime>
  <Words>363</Words>
  <Application>Microsoft Office PowerPoint</Application>
  <PresentationFormat>Экран (4:3)</PresentationFormat>
  <Paragraphs>32</Paragraphs>
  <Slides>17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Воздушный 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История</dc:creator>
  <cp:lastModifiedBy>История</cp:lastModifiedBy>
  <cp:revision>33</cp:revision>
  <dcterms:created xsi:type="dcterms:W3CDTF">2013-01-23T07:19:29Z</dcterms:created>
  <dcterms:modified xsi:type="dcterms:W3CDTF">2013-01-28T06:56:55Z</dcterms:modified>
</cp:coreProperties>
</file>